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19"/>
  </p:notesMasterIdLst>
  <p:handoutMasterIdLst>
    <p:handoutMasterId r:id="rId20"/>
  </p:handoutMasterIdLst>
  <p:sldIdLst>
    <p:sldId id="290" r:id="rId5"/>
    <p:sldId id="289" r:id="rId6"/>
    <p:sldId id="288" r:id="rId7"/>
    <p:sldId id="276" r:id="rId8"/>
    <p:sldId id="261" r:id="rId9"/>
    <p:sldId id="283" r:id="rId10"/>
    <p:sldId id="263" r:id="rId11"/>
    <p:sldId id="257" r:id="rId12"/>
    <p:sldId id="264" r:id="rId13"/>
    <p:sldId id="265" r:id="rId14"/>
    <p:sldId id="268" r:id="rId15"/>
    <p:sldId id="266" r:id="rId16"/>
    <p:sldId id="267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94" autoAdjust="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16356-3B28-4AAF-8099-7941810E2475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DA344-5FA2-43F7-9D95-CA56C82B0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44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98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73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80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1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3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45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40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2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8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47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99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69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6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9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AAEB19-4B49-2801-9B15-7682CDF04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23C3EC-28B3-4644-8BE5-3288734B4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468" y="486137"/>
            <a:ext cx="5427584" cy="3599727"/>
          </a:xfrm>
        </p:spPr>
        <p:txBody>
          <a:bodyPr anchor="b" anchorCtr="0">
            <a:noAutofit/>
          </a:bodyPr>
          <a:lstStyle>
            <a:lvl1pPr algn="l">
              <a:defRPr sz="44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4FCBF4-90E6-FFAA-143D-3A01CE5256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774" y="-6713"/>
            <a:ext cx="6578801" cy="6894576"/>
          </a:xfrm>
          <a:custGeom>
            <a:avLst/>
            <a:gdLst>
              <a:gd name="connsiteX0" fmla="*/ 0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0 w 6613525"/>
              <a:gd name="connsiteY4" fmla="*/ 0 h 6858000"/>
              <a:gd name="connsiteX0" fmla="*/ 1875099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1875099 w 6613525"/>
              <a:gd name="connsiteY4" fmla="*/ 0 h 6858000"/>
              <a:gd name="connsiteX0" fmla="*/ 1840375 w 6578801"/>
              <a:gd name="connsiteY0" fmla="*/ 0 h 6869575"/>
              <a:gd name="connsiteX1" fmla="*/ 6578801 w 6578801"/>
              <a:gd name="connsiteY1" fmla="*/ 0 h 6869575"/>
              <a:gd name="connsiteX2" fmla="*/ 6578801 w 6578801"/>
              <a:gd name="connsiteY2" fmla="*/ 6858000 h 6869575"/>
              <a:gd name="connsiteX3" fmla="*/ 0 w 6578801"/>
              <a:gd name="connsiteY3" fmla="*/ 6869575 h 6869575"/>
              <a:gd name="connsiteX4" fmla="*/ 1840375 w 6578801"/>
              <a:gd name="connsiteY4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801" h="6869575">
                <a:moveTo>
                  <a:pt x="1840375" y="0"/>
                </a:moveTo>
                <a:lnTo>
                  <a:pt x="6578801" y="0"/>
                </a:lnTo>
                <a:lnTo>
                  <a:pt x="6578801" y="6858000"/>
                </a:lnTo>
                <a:lnTo>
                  <a:pt x="0" y="6869575"/>
                </a:lnTo>
                <a:lnTo>
                  <a:pt x="1840375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4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1BBEEFE-AE8A-8083-54B6-DBE9BC0E9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863" y="0"/>
            <a:ext cx="4658392" cy="6858000"/>
          </a:xfrm>
          <a:custGeom>
            <a:avLst/>
            <a:gdLst>
              <a:gd name="connsiteX0" fmla="*/ 0 w 4658392"/>
              <a:gd name="connsiteY0" fmla="*/ 0 h 6858000"/>
              <a:gd name="connsiteX1" fmla="*/ 4658392 w 4658392"/>
              <a:gd name="connsiteY1" fmla="*/ 0 h 6858000"/>
              <a:gd name="connsiteX2" fmla="*/ 2820797 w 4658392"/>
              <a:gd name="connsiteY2" fmla="*/ 6858000 h 6858000"/>
              <a:gd name="connsiteX3" fmla="*/ 0 w 4658392"/>
              <a:gd name="connsiteY3" fmla="*/ 6858000 h 6858000"/>
              <a:gd name="connsiteX4" fmla="*/ 0 w 46583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392" h="6858000">
                <a:moveTo>
                  <a:pt x="0" y="0"/>
                </a:moveTo>
                <a:lnTo>
                  <a:pt x="4658392" y="0"/>
                </a:lnTo>
                <a:lnTo>
                  <a:pt x="282079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4FF31D-04D7-B1F4-53B1-AA4170602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040EF-92FF-AEA1-BBA6-A4B739E11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59A84-C321-FDF9-555F-1FB322EBB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9286"/>
            <a:ext cx="3200400" cy="5617193"/>
          </a:xfrm>
        </p:spPr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3412" y="509286"/>
            <a:ext cx="4328932" cy="5617194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60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40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60CD5A6-A0E4-A658-65B1-0D6C053316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8813" y="-22860"/>
            <a:ext cx="265176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05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EC6AF9-CC07-5258-9160-8C639153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C6DCCE-3025-75FB-9405-8D51DCD63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16CCC3-736F-49AC-F079-9A090DAA8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BF578A-ADDB-6713-E5AD-0FF27EDC2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43671"/>
            <a:ext cx="9144000" cy="3361254"/>
          </a:xfr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620" y="4766434"/>
            <a:ext cx="12207240" cy="212140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28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CF0EA4-D201-44E7-3558-D05CB4233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643EA3-ACAA-539C-A041-266A895A2B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81E18B-2347-8DB6-2A7F-3EAC100A4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528320"/>
            <a:ext cx="5028566" cy="335499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72" y="4027992"/>
            <a:ext cx="5028565" cy="1894972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57326" y="-11576"/>
            <a:ext cx="4946249" cy="6903720"/>
          </a:xfrm>
          <a:custGeom>
            <a:avLst/>
            <a:gdLst>
              <a:gd name="connsiteX0" fmla="*/ 0 w 4977139"/>
              <a:gd name="connsiteY0" fmla="*/ 0 h 6858000"/>
              <a:gd name="connsiteX1" fmla="*/ 4977139 w 4977139"/>
              <a:gd name="connsiteY1" fmla="*/ 0 h 6858000"/>
              <a:gd name="connsiteX2" fmla="*/ 4977139 w 4977139"/>
              <a:gd name="connsiteY2" fmla="*/ 6858000 h 6858000"/>
              <a:gd name="connsiteX3" fmla="*/ 0 w 4977139"/>
              <a:gd name="connsiteY3" fmla="*/ 6858000 h 6858000"/>
              <a:gd name="connsiteX4" fmla="*/ 0 w 4977139"/>
              <a:gd name="connsiteY4" fmla="*/ 0 h 6858000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58000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92724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139" h="6892724">
                <a:moveTo>
                  <a:pt x="0" y="0"/>
                </a:moveTo>
                <a:lnTo>
                  <a:pt x="4977139" y="0"/>
                </a:lnTo>
                <a:lnTo>
                  <a:pt x="4977139" y="6892724"/>
                </a:lnTo>
                <a:lnTo>
                  <a:pt x="1863524" y="6892724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7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CBD635-4863-B127-5668-D2C7DA8CD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629720-DD91-8012-686D-AABA43987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911820" y="0"/>
            <a:ext cx="913577" cy="68580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0117" y="185195"/>
            <a:ext cx="6930838" cy="150549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B27827-7491-B1C2-D9C5-975A9FF66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8788" y="-22860"/>
            <a:ext cx="329184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D4D4555-A25D-09B6-36AF-5977189F2D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70116" y="2022395"/>
            <a:ext cx="6941703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1000"/>
              </a:spcBef>
              <a:spcAft>
                <a:spcPts val="1500"/>
              </a:spcAft>
              <a:defRPr sz="1800"/>
            </a:lvl2pPr>
            <a:lvl3pPr>
              <a:spcBef>
                <a:spcPts val="1000"/>
              </a:spcBef>
              <a:spcAft>
                <a:spcPts val="1500"/>
              </a:spcAft>
              <a:defRPr sz="1800"/>
            </a:lvl3pPr>
            <a:lvl4pPr>
              <a:spcBef>
                <a:spcPts val="1000"/>
              </a:spcBef>
              <a:spcAft>
                <a:spcPts val="1500"/>
              </a:spcAft>
              <a:defRPr sz="1800"/>
            </a:lvl4pPr>
            <a:lvl5pPr>
              <a:spcBef>
                <a:spcPts val="1000"/>
              </a:spcBef>
              <a:spcAft>
                <a:spcPts val="1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374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0">
            <a:extLst>
              <a:ext uri="{FF2B5EF4-FFF2-40B4-BE49-F238E27FC236}">
                <a16:creationId xmlns:a16="http://schemas.microsoft.com/office/drawing/2014/main" id="{C4293765-78A6-5206-26C2-E8817B283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470792" cy="6858000"/>
          </a:xfrm>
          <a:custGeom>
            <a:avLst/>
            <a:gdLst>
              <a:gd name="connsiteX0" fmla="*/ 0 w 7470792"/>
              <a:gd name="connsiteY0" fmla="*/ 0 h 6858000"/>
              <a:gd name="connsiteX1" fmla="*/ 7470792 w 7470792"/>
              <a:gd name="connsiteY1" fmla="*/ 0 h 6858000"/>
              <a:gd name="connsiteX2" fmla="*/ 5633197 w 7470792"/>
              <a:gd name="connsiteY2" fmla="*/ 6858000 h 6858000"/>
              <a:gd name="connsiteX3" fmla="*/ 0 w 74707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0792" h="6858000">
                <a:moveTo>
                  <a:pt x="0" y="0"/>
                </a:moveTo>
                <a:lnTo>
                  <a:pt x="7470792" y="0"/>
                </a:lnTo>
                <a:lnTo>
                  <a:pt x="56331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4E351F-7451-86A3-5271-0D00B9EFA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860223-A40E-30ED-6832-0825A930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B6907E-F17B-783E-D454-DFC62D097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B12211-7E94-9534-6F2D-2AFD2EBE3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580245-E985-EC3F-9385-D0F517F0C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5A82A3-E3DF-978F-4BD7-10E0F1075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DC40AE-D1CB-7535-22E2-E6D910FB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85800"/>
            <a:ext cx="9144000" cy="3136738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78800"/>
            <a:ext cx="9144000" cy="1965960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35595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E49FCE-658C-FF5A-6405-3D10F1AC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03C516-D418-5E3E-1E4E-1DF846433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BF5B15-0E8A-A82C-6E9C-FCF3FBAAD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4B33CA-9490-C8E1-FE4F-06367AF29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86824F-3198-FE44-5A4A-70312048D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58CD71-6E97-B6A9-11B6-867ED408D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9FDAA6-BDE8-D6C3-17CD-F87BFB54F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2A0738D-E9A9-14B7-4739-62E402B0C2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4961" y="2032663"/>
            <a:ext cx="4463005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766D4CB-8BCE-C6EE-EF57-A8A819EBD36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41720" y="2032663"/>
            <a:ext cx="5212080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6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9208B-0FD2-A7E3-5202-0F18392AE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010E2-9C6F-C582-1E3A-F5D43D0FF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D2B8AF-94DE-C211-EAE7-0971C111B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47A2AC-F284-077E-9A14-EB7D1DE62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E91F1F-5151-2442-2B89-CE0AB1178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BD82AC-3C5B-819E-E0FF-157D74B84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299648-2E6E-FA0D-85E4-8884BE34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7BD0263-5D42-E696-F170-1F9CF5FF2A7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199" y="2078963"/>
            <a:ext cx="3435628" cy="4067492"/>
          </a:xfrm>
        </p:spPr>
        <p:txBody>
          <a:bodyPr>
            <a:normAutofit/>
          </a:bodyPr>
          <a:lstStyle>
            <a:lvl1pPr marL="4572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eriod"/>
              <a:defRPr sz="1800"/>
            </a:lvl1pPr>
            <a:lvl2pPr marL="9144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eriod"/>
              <a:defRPr sz="1800"/>
            </a:lvl2pPr>
            <a:lvl3pPr marL="13716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arenR"/>
              <a:defRPr sz="1800"/>
            </a:lvl3pPr>
            <a:lvl4pPr marL="18288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arenR"/>
              <a:defRPr sz="1800"/>
            </a:lvl4pPr>
            <a:lvl5pPr marL="2228850" indent="-457200">
              <a:spcBef>
                <a:spcPts val="1000"/>
              </a:spcBef>
              <a:spcAft>
                <a:spcPts val="500"/>
              </a:spcAft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BEE7174-135F-6F9F-11B9-3C3F2F9CDEA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65539" y="2087315"/>
            <a:ext cx="6007261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4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95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0B3A65-BB60-F2B4-4CF4-19A7C53F1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1DB8D5-B954-BFC9-C8D8-F0491CCB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7D69F-27D7-2C68-A17D-3F1399C8B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645965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2055813"/>
            <a:ext cx="5781261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6991" y="-22860"/>
            <a:ext cx="4625008" cy="690372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68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45A11E-9896-BD8B-8CC6-A79C124D8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86022B-53D6-6CE0-2093-873FC64A5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D4BD8F-684C-A145-3376-9E69B0E5B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7C1DA9-2A25-EE21-085B-8857DC1AD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236BB3-E567-A8A9-5EC2-BCEF79CFC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A87C9F-C765-C63C-951E-70721DDAC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425665-0C9C-3899-9DB9-ED05D91E2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330405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37059"/>
            <a:ext cx="2816352" cy="398624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109014" y="2137059"/>
            <a:ext cx="7059592" cy="398624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dirty="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2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9C8ABD-000F-7A94-A7B0-9589F4FEF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C3A554-E5A9-B3CB-913D-45DBFBA79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3A8DF3-F55A-2494-C55D-8FB94BBC6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9DC86E-6F8A-B036-5CB2-AA8A79837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9E0C03-C633-9356-4E28-678BAB7A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C8A4F7-6C4C-719B-298F-3B81223D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7E5D8B-D6BC-19AE-C0C9-249A55617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A6C5266-7ECA-B150-2C0F-8670F43AC82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8200" y="1987669"/>
            <a:ext cx="6974711" cy="429767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800"/>
            </a:lvl2pPr>
            <a:lvl3pPr>
              <a:spcBef>
                <a:spcPts val="1000"/>
              </a:spcBef>
              <a:spcAft>
                <a:spcPts val="500"/>
              </a:spcAft>
              <a:defRPr sz="1800"/>
            </a:lvl3pPr>
            <a:lvl4pPr>
              <a:spcBef>
                <a:spcPts val="1000"/>
              </a:spcBef>
              <a:spcAft>
                <a:spcPts val="500"/>
              </a:spcAft>
              <a:defRPr sz="1800"/>
            </a:lvl4pPr>
            <a:lvl5pPr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17085" y="1987670"/>
            <a:ext cx="343671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89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7588714-FE55-FCEF-78C2-2A4D11ECD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F6BF02-4CD8-261B-BE58-05677EB9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AF1F17-7A1F-BCA2-15C0-417928B4E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0ADE0B-D150-E72B-EE9A-E5EFDBC6F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BCDD5A-A3C4-DF4F-74AD-CAF0F465B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430AE4-C878-DFAB-EDA5-36B97176D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1487B2-0348-2FFC-03FB-6508B6FD3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9" y="2125262"/>
            <a:ext cx="10515600" cy="367594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4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843C0D-8C0B-0B3C-7014-7B7217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B715CF-E60F-DDAE-369E-BCC2CE4FF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BD8F5F-4228-6BB9-5EA6-553590898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721F95-97C0-7151-B9F6-C088CEA1A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78AD50A-9C6A-454B-0CAD-EAB5184401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" y="0"/>
            <a:ext cx="7816995" cy="6858000"/>
          </a:xfrm>
          <a:custGeom>
            <a:avLst/>
            <a:gdLst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0 w 7813675"/>
              <a:gd name="connsiteY3" fmla="*/ 6903720 h 6903720"/>
              <a:gd name="connsiteX4" fmla="*/ 0 w 7813675"/>
              <a:gd name="connsiteY4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98854 w 7813675"/>
              <a:gd name="connsiteY3" fmla="*/ 686716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803"/>
              <a:gd name="connsiteX1" fmla="*/ 7813675 w 7813675"/>
              <a:gd name="connsiteY1" fmla="*/ 0 h 6907803"/>
              <a:gd name="connsiteX2" fmla="*/ 7813675 w 7813675"/>
              <a:gd name="connsiteY2" fmla="*/ 6903720 h 6907803"/>
              <a:gd name="connsiteX3" fmla="*/ 809014 w 7813675"/>
              <a:gd name="connsiteY3" fmla="*/ 6907803 h 6907803"/>
              <a:gd name="connsiteX4" fmla="*/ 0 w 7813675"/>
              <a:gd name="connsiteY4" fmla="*/ 6903720 h 6907803"/>
              <a:gd name="connsiteX5" fmla="*/ 0 w 7813675"/>
              <a:gd name="connsiteY5" fmla="*/ 0 h 6907803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4043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385"/>
              <a:gd name="connsiteX1" fmla="*/ 7813675 w 7813675"/>
              <a:gd name="connsiteY1" fmla="*/ 0 h 6907385"/>
              <a:gd name="connsiteX2" fmla="*/ 7813675 w 7813675"/>
              <a:gd name="connsiteY2" fmla="*/ 6903720 h 6907385"/>
              <a:gd name="connsiteX3" fmla="*/ 6359380 w 7813675"/>
              <a:gd name="connsiteY3" fmla="*/ 6907385 h 6907385"/>
              <a:gd name="connsiteX4" fmla="*/ 740434 w 7813675"/>
              <a:gd name="connsiteY4" fmla="*/ 6898913 h 6907385"/>
              <a:gd name="connsiteX5" fmla="*/ 0 w 7813675"/>
              <a:gd name="connsiteY5" fmla="*/ 6903720 h 6907385"/>
              <a:gd name="connsiteX6" fmla="*/ 0 w 7813675"/>
              <a:gd name="connsiteY6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3320 w 7816995"/>
              <a:gd name="connsiteY5" fmla="*/ 690372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2899555 w 7816995"/>
              <a:gd name="connsiteY2" fmla="*/ 464820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6995" h="6907385">
                <a:moveTo>
                  <a:pt x="3320" y="0"/>
                </a:moveTo>
                <a:lnTo>
                  <a:pt x="7816995" y="0"/>
                </a:lnTo>
                <a:lnTo>
                  <a:pt x="2899555" y="4648200"/>
                </a:lnTo>
                <a:lnTo>
                  <a:pt x="6362700" y="6907385"/>
                </a:lnTo>
                <a:lnTo>
                  <a:pt x="743754" y="6898913"/>
                </a:lnTo>
                <a:lnTo>
                  <a:pt x="2876060" y="4644390"/>
                </a:lnTo>
                <a:cubicBezTo>
                  <a:pt x="1610033" y="3689302"/>
                  <a:pt x="1117437" y="3324763"/>
                  <a:pt x="0" y="2510645"/>
                </a:cubicBezTo>
                <a:cubicBezTo>
                  <a:pt x="1107" y="1673763"/>
                  <a:pt x="2213" y="836882"/>
                  <a:pt x="3320" y="0"/>
                </a:cubicBezTo>
                <a:close/>
              </a:path>
            </a:pathLst>
          </a:custGeom>
          <a:solidFill>
            <a:schemeClr val="tx2"/>
          </a:solidFill>
          <a:ln w="22225">
            <a:noFill/>
          </a:ln>
        </p:spPr>
        <p:txBody>
          <a:bodyPr lIns="274320" tIns="27432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92" y="731562"/>
            <a:ext cx="4902843" cy="3526778"/>
          </a:xfrm>
          <a:noFill/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80992" y="4373217"/>
            <a:ext cx="4902843" cy="1753221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10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10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10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3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2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3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8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6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D6D8061D-18C3-4F4F-85EF-561633F5875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065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567" y="711545"/>
            <a:ext cx="9239250" cy="571499"/>
          </a:xfrm>
          <a:noFill/>
        </p:spPr>
        <p:txBody>
          <a:bodyPr/>
          <a:lstStyle/>
          <a:p>
            <a:pPr algn="ctr"/>
            <a:r>
              <a:rPr lang="en-US" b="1" dirty="0"/>
              <a:t>GENERATION Z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02BFD-960F-CBB3-E984-CDC12813A10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85823" y="1602713"/>
            <a:ext cx="3886201" cy="4067492"/>
          </a:xfrm>
          <a:noFill/>
        </p:spPr>
        <p:txBody>
          <a:bodyPr>
            <a:normAutofit/>
          </a:bodyPr>
          <a:lstStyle/>
          <a:p>
            <a:r>
              <a:rPr lang="en-US" sz="3200" dirty="0"/>
              <a:t>They love to travel </a:t>
            </a:r>
          </a:p>
          <a:p>
            <a:r>
              <a:rPr lang="en-US" sz="3200" dirty="0"/>
              <a:t>They prioritize saving money </a:t>
            </a:r>
          </a:p>
          <a:p>
            <a:r>
              <a:rPr lang="en-US" sz="3200" dirty="0"/>
              <a:t>They are self-driven </a:t>
            </a:r>
          </a:p>
          <a:p>
            <a:r>
              <a:rPr lang="en-US" sz="3200" dirty="0"/>
              <a:t>They strive for diversity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E640F-7F5A-BDB7-205D-765FA80B679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82836" y="1753940"/>
            <a:ext cx="6007261" cy="4067492"/>
          </a:xfrm>
          <a:noFill/>
        </p:spPr>
        <p:txBody>
          <a:bodyPr>
            <a:normAutofit/>
          </a:bodyPr>
          <a:lstStyle/>
          <a:p>
            <a:pPr marL="342900" lvl="1" indent="-342900">
              <a:buAutoNum type="arabicPeriod" startAt="5"/>
            </a:pPr>
            <a:r>
              <a:rPr lang="en-US" sz="3200" dirty="0"/>
              <a:t>They are future-orientated </a:t>
            </a:r>
          </a:p>
          <a:p>
            <a:pPr marL="342900" lvl="1" indent="-342900">
              <a:buAutoNum type="arabicPeriod" startAt="5"/>
            </a:pPr>
            <a:r>
              <a:rPr lang="en-US" sz="3200" dirty="0"/>
              <a:t>They are social media-driven   </a:t>
            </a:r>
          </a:p>
          <a:p>
            <a:endParaRPr lang="en-US" dirty="0"/>
          </a:p>
        </p:txBody>
      </p:sp>
      <p:pic>
        <p:nvPicPr>
          <p:cNvPr id="6" name="Picture 5" descr="Graphical user interface">
            <a:extLst>
              <a:ext uri="{FF2B5EF4-FFF2-40B4-BE49-F238E27FC236}">
                <a16:creationId xmlns:a16="http://schemas.microsoft.com/office/drawing/2014/main" id="{67E57517-7FC5-E1B3-7DA9-6D91ED409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92" y="3510950"/>
            <a:ext cx="4882551" cy="24412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9609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45968-70F7-0180-6448-3547E44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340" y="98297"/>
            <a:ext cx="4995864" cy="1671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/>
              <a:t>GEORGE FLOYD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30398" y="-1"/>
            <a:ext cx="2559923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1874503-FE8B-408C-ABAF-2B72BAC2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741182" y="0"/>
            <a:ext cx="725518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person, outdoor&#10;&#10;Description automatically generated">
            <a:extLst>
              <a:ext uri="{FF2B5EF4-FFF2-40B4-BE49-F238E27FC236}">
                <a16:creationId xmlns:a16="http://schemas.microsoft.com/office/drawing/2014/main" id="{65D0BC52-6F07-E79B-7010-ED8912E8F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02" y="2011348"/>
            <a:ext cx="5867401" cy="40212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9977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48542-FCE1-3AE6-C6C9-17975609DF7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298989" y="745090"/>
            <a:ext cx="6974711" cy="429767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600" dirty="0">
                <a:latin typeface="Amasis MT Pro Black" panose="02040A04050005020304" pitchFamily="18" charset="0"/>
              </a:rPr>
              <a:t>SHARE ANY EXPERIENCES </a:t>
            </a:r>
          </a:p>
          <a:p>
            <a:pPr algn="ctr"/>
            <a:r>
              <a:rPr lang="en-US" sz="6600" dirty="0">
                <a:latin typeface="Amasis MT Pro Black" panose="02040A04050005020304" pitchFamily="18" charset="0"/>
              </a:rPr>
              <a:t>MENTOR OR MENTEE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77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8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4A9919-C77B-4DEE-B7F8-B9A289E9E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7289975" cy="133894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67B5ED5-2C08-4519-B88A-E933BAA84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827850"/>
            <a:ext cx="12192000" cy="20540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FC59F6-9B22-C211-4B4C-A2FD4B91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436" y="5138230"/>
            <a:ext cx="10102920" cy="6754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/>
              <a:t>WHAT CHANGES CAN WE MAKE?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B9CE4F-048D-4320-B7EF-E5AEA4020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0990" y="0"/>
            <a:ext cx="863010" cy="485029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17DE3F0-E5A7-4C2D-927E-566380867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632375"/>
            <a:ext cx="3875314" cy="11954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E9EA87C-793F-4321-A0BC-4DB860289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763624" y="1392865"/>
            <a:ext cx="1428376" cy="345743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EE00FC4-5601-4185-8A23-E15BD4D7B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367404" y="0"/>
            <a:ext cx="1824596" cy="433891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7EFDE74-C31B-7F0F-B005-4AAD88F68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22" y="533400"/>
            <a:ext cx="6615155" cy="37210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4630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627" y="3895869"/>
            <a:ext cx="4902843" cy="753140"/>
          </a:xfrm>
          <a:noFill/>
        </p:spPr>
        <p:txBody>
          <a:bodyPr anchor="b"/>
          <a:lstStyle/>
          <a:p>
            <a:pPr algn="ctr"/>
            <a:r>
              <a:rPr lang="en-US" b="1" dirty="0"/>
              <a:t>THANK YOU</a:t>
            </a:r>
          </a:p>
        </p:txBody>
      </p:sp>
      <p:pic>
        <p:nvPicPr>
          <p:cNvPr id="9" name="Picture Placeholder 8" descr="Diagram&#10;&#10;Description automatically generated">
            <a:extLst>
              <a:ext uri="{FF2B5EF4-FFF2-40B4-BE49-F238E27FC236}">
                <a16:creationId xmlns:a16="http://schemas.microsoft.com/office/drawing/2014/main" id="{23C51BF4-5315-7D37-E95C-2CC8C30E95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6" r="10506"/>
          <a:stretch>
            <a:fillRect/>
          </a:stretch>
        </p:blipFill>
        <p:spPr>
          <a:xfrm>
            <a:off x="3790950" y="271684"/>
            <a:ext cx="4000199" cy="3509452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461CCE-D8C4-FDBB-BC83-82ED6F2DD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275" y="4763743"/>
            <a:ext cx="9288385" cy="63693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WILLIE J. MINNIFELD TRAINING AND DEVELOPMENT DEPARTMENT </a:t>
            </a:r>
          </a:p>
        </p:txBody>
      </p:sp>
    </p:spTree>
    <p:extLst>
      <p:ext uri="{BB962C8B-B14F-4D97-AF65-F5344CB8AC3E}">
        <p14:creationId xmlns:p14="http://schemas.microsoft.com/office/powerpoint/2010/main" val="121080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FEC93CF-2672-7D78-F278-58C5E012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667" y="548721"/>
            <a:ext cx="4937873" cy="36142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The IMPORTANCE OF MENTORSHIP </a:t>
            </a:r>
            <a:br>
              <a:rPr lang="en-US" sz="3400" b="1" dirty="0">
                <a:solidFill>
                  <a:schemeClr val="tx2"/>
                </a:solidFill>
              </a:rPr>
            </a:br>
            <a:br>
              <a:rPr lang="en-US" sz="3400" b="1" dirty="0">
                <a:solidFill>
                  <a:schemeClr val="tx2"/>
                </a:solidFill>
              </a:rPr>
            </a:br>
            <a:r>
              <a:rPr lang="en-US" sz="3400" b="1" dirty="0">
                <a:solidFill>
                  <a:schemeClr val="tx2"/>
                </a:solidFill>
              </a:rPr>
              <a:t>Presented by:</a:t>
            </a:r>
            <a:br>
              <a:rPr lang="en-US" sz="3400" b="1" dirty="0">
                <a:solidFill>
                  <a:schemeClr val="tx2"/>
                </a:solidFill>
              </a:rPr>
            </a:br>
            <a:br>
              <a:rPr lang="en-US" sz="3400" b="1" dirty="0">
                <a:solidFill>
                  <a:schemeClr val="tx2"/>
                </a:solidFill>
              </a:rPr>
            </a:br>
            <a:r>
              <a:rPr lang="en-US" sz="3400" b="1" dirty="0">
                <a:solidFill>
                  <a:schemeClr val="tx2"/>
                </a:solidFill>
              </a:rPr>
              <a:t>George L. JONES, M.S.E.D.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42E889C-BF1F-40B2-86C2-92153DB7E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8034" y="0"/>
            <a:ext cx="6553966" cy="354261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851108" y="4783369"/>
            <a:ext cx="5340893" cy="207463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021640" y="0"/>
            <a:ext cx="1268175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Placeholder 10" descr="Text&#10;&#10;Description automatically generated">
            <a:extLst>
              <a:ext uri="{FF2B5EF4-FFF2-40B4-BE49-F238E27FC236}">
                <a16:creationId xmlns:a16="http://schemas.microsoft.com/office/drawing/2014/main" id="{B1474E10-1A87-91E4-8113-721F4C497C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893"/>
          <a:stretch>
            <a:fillRect/>
          </a:stretch>
        </p:blipFill>
        <p:spPr>
          <a:xfrm>
            <a:off x="5943600" y="280196"/>
            <a:ext cx="559955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9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54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56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58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0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62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4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7" name="Rectangle 68">
            <a:extLst>
              <a:ext uri="{FF2B5EF4-FFF2-40B4-BE49-F238E27FC236}">
                <a16:creationId xmlns:a16="http://schemas.microsoft.com/office/drawing/2014/main" id="{5B8092E2-D77A-4CE6-BB2D-626978445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70">
            <a:extLst>
              <a:ext uri="{FF2B5EF4-FFF2-40B4-BE49-F238E27FC236}">
                <a16:creationId xmlns:a16="http://schemas.microsoft.com/office/drawing/2014/main" id="{D02CD835-4B0F-45D6-9B85-B049A1005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41" y="546184"/>
            <a:ext cx="9577116" cy="12219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OBJECTIVES </a:t>
            </a:r>
          </a:p>
        </p:txBody>
      </p:sp>
      <p:cxnSp>
        <p:nvCxnSpPr>
          <p:cNvPr id="89" name="Straight Connector 72">
            <a:extLst>
              <a:ext uri="{FF2B5EF4-FFF2-40B4-BE49-F238E27FC236}">
                <a16:creationId xmlns:a16="http://schemas.microsoft.com/office/drawing/2014/main" id="{7971A1EC-5980-40B2-973F-0D3D6630D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0049A56-C4C2-4C0F-9F4F-D0E34391D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D02BE56-7EB5-4E62-B6E2-1C49E470A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09" y="1995117"/>
            <a:ext cx="5810691" cy="33484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To explain the importance of mentorship.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To discuss the importance of Retention within the organization.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To develop some realistic strategies for Retention.</a:t>
            </a:r>
          </a:p>
        </p:txBody>
      </p:sp>
      <p:pic>
        <p:nvPicPr>
          <p:cNvPr id="7" name="Picture Placeholder 6" descr="Diagram">
            <a:extLst>
              <a:ext uri="{FF2B5EF4-FFF2-40B4-BE49-F238E27FC236}">
                <a16:creationId xmlns:a16="http://schemas.microsoft.com/office/drawing/2014/main" id="{23258A7B-A263-2A81-0DB7-C684BA64ACE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0" r="23435" b="-2"/>
          <a:stretch/>
        </p:blipFill>
        <p:spPr>
          <a:xfrm>
            <a:off x="7293254" y="2054032"/>
            <a:ext cx="4860850" cy="47594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4595B06-EDA5-4E45-BED4-7891E7E0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79C9A5D-F572-476A-99A9-70007715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9592DA5-68A4-46A6-90EA-F0304FF8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35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052B717E-679E-41A4-B95A-8F7DFAD3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23">
            <a:extLst>
              <a:ext uri="{FF2B5EF4-FFF2-40B4-BE49-F238E27FC236}">
                <a16:creationId xmlns:a16="http://schemas.microsoft.com/office/drawing/2014/main" id="{0B0EB278-F8C7-43AD-BCE2-A2F4D98C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3837993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3837993 w 6125882"/>
              <a:gd name="connsiteY4" fmla="*/ 0 h 6857998"/>
              <a:gd name="connsiteX0" fmla="*/ 3244301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244301 w 6125882"/>
              <a:gd name="connsiteY4" fmla="*/ 0 h 6868949"/>
              <a:gd name="connsiteX0" fmla="*/ 3010169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010169 w 6125882"/>
              <a:gd name="connsiteY4" fmla="*/ 0 h 6868949"/>
              <a:gd name="connsiteX0" fmla="*/ 2951635 w 6067348"/>
              <a:gd name="connsiteY0" fmla="*/ 0 h 6868949"/>
              <a:gd name="connsiteX1" fmla="*/ 6067348 w 6067348"/>
              <a:gd name="connsiteY1" fmla="*/ 10951 h 6868949"/>
              <a:gd name="connsiteX2" fmla="*/ 6067348 w 6067348"/>
              <a:gd name="connsiteY2" fmla="*/ 6868949 h 6868949"/>
              <a:gd name="connsiteX3" fmla="*/ 0 w 6067348"/>
              <a:gd name="connsiteY3" fmla="*/ 6867946 h 6868949"/>
              <a:gd name="connsiteX4" fmla="*/ 2951635 w 6067348"/>
              <a:gd name="connsiteY4" fmla="*/ 0 h 6868949"/>
              <a:gd name="connsiteX0" fmla="*/ 2762929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762929 w 6067348"/>
              <a:gd name="connsiteY4" fmla="*/ 0 h 6859759"/>
              <a:gd name="connsiteX0" fmla="*/ 2675315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675315 w 6067348"/>
              <a:gd name="connsiteY4" fmla="*/ 0 h 6859759"/>
              <a:gd name="connsiteX0" fmla="*/ 2446171 w 5838204"/>
              <a:gd name="connsiteY0" fmla="*/ 0 h 6859759"/>
              <a:gd name="connsiteX1" fmla="*/ 5838204 w 5838204"/>
              <a:gd name="connsiteY1" fmla="*/ 1761 h 6859759"/>
              <a:gd name="connsiteX2" fmla="*/ 5838204 w 5838204"/>
              <a:gd name="connsiteY2" fmla="*/ 6859759 h 6859759"/>
              <a:gd name="connsiteX3" fmla="*/ 0 w 5838204"/>
              <a:gd name="connsiteY3" fmla="*/ 6858756 h 6859759"/>
              <a:gd name="connsiteX4" fmla="*/ 2446171 w 5838204"/>
              <a:gd name="connsiteY4" fmla="*/ 0 h 68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350" y="541964"/>
            <a:ext cx="4768938" cy="38186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b="1" dirty="0"/>
              <a:t>What IS WRONG WITH THIS PICTURE?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0A7A0AD-25ED-4137-AA04-A0E36CAA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68">
            <a:extLst>
              <a:ext uri="{FF2B5EF4-FFF2-40B4-BE49-F238E27FC236}">
                <a16:creationId xmlns:a16="http://schemas.microsoft.com/office/drawing/2014/main" id="{B186F20B-6445-4368-B022-F9EABF1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70">
            <a:extLst>
              <a:ext uri="{FF2B5EF4-FFF2-40B4-BE49-F238E27FC236}">
                <a16:creationId xmlns:a16="http://schemas.microsoft.com/office/drawing/2014/main" id="{99F97BBF-9EBF-4BEE-B39C-E6C666941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5" descr="A picture containing person, person, suit, standing&#10;&#10;Description automatically generated">
            <a:extLst>
              <a:ext uri="{FF2B5EF4-FFF2-40B4-BE49-F238E27FC236}">
                <a16:creationId xmlns:a16="http://schemas.microsoft.com/office/drawing/2014/main" id="{6BBD847B-DE1C-A92E-4ECF-0A66F89E59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0" r="4576"/>
          <a:stretch/>
        </p:blipFill>
        <p:spPr>
          <a:xfrm>
            <a:off x="6096000" y="1345748"/>
            <a:ext cx="5562600" cy="41750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108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3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B8092E2-D77A-4CE6-BB2D-626978445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2CD835-4B0F-45D6-9B85-B049A1005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215" y="511309"/>
            <a:ext cx="9345550" cy="12219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400" b="1" dirty="0"/>
              <a:t>ACTIVITY</a:t>
            </a:r>
          </a:p>
        </p:txBody>
      </p:sp>
      <p:pic>
        <p:nvPicPr>
          <p:cNvPr id="7" name="Picture Placeholder 6" descr="A picture containing person&#10;&#10;Description automatically generated">
            <a:extLst>
              <a:ext uri="{FF2B5EF4-FFF2-40B4-BE49-F238E27FC236}">
                <a16:creationId xmlns:a16="http://schemas.microsoft.com/office/drawing/2014/main" id="{90A2F660-5313-1339-B91F-90ABD59398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9" r="20752" b="2"/>
          <a:stretch/>
        </p:blipFill>
        <p:spPr>
          <a:xfrm>
            <a:off x="622694" y="2042923"/>
            <a:ext cx="5188507" cy="46005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02BE56-7EB5-4E62-B6E2-1C49E470A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03028"/>
            <a:ext cx="3296093" cy="170652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595B06-EDA5-4E45-BED4-7891E7E0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1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9137"/>
            <a:ext cx="5745707" cy="99596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9592DA5-68A4-46A6-90EA-F0304FF8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356946" y="9137"/>
            <a:ext cx="714366" cy="200041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79C9A5D-F572-476A-99A9-70007715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7977116" y="9137"/>
            <a:ext cx="4214884" cy="78243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7911" y="2546782"/>
            <a:ext cx="5591395" cy="36023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ARE YOU OVER THE AGE OF 65???</a:t>
            </a:r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C88933B-CFB2-4662-9CA9-2C1E08385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09EEE1-52DB-4A86-AFCE-CCE904184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7991" y="940981"/>
            <a:ext cx="7293959" cy="40974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br>
              <a:rPr lang="en-US" sz="2600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000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Gives a person a connection to the organization. </a:t>
            </a:r>
            <a:br>
              <a:rPr lang="en-US" sz="2000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2000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000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2. allows you the opportunity to develop relationships. </a:t>
            </a:r>
            <a:br>
              <a:rPr lang="en-US" sz="2000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2000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000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3. gives the person the opportunity to develop their own skills.</a:t>
            </a:r>
            <a:br>
              <a:rPr lang="en-US" sz="2000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2000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000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4. HELPS WITH RETENTION</a:t>
            </a:r>
            <a:r>
              <a:rPr lang="en-US" sz="2000" b="1" dirty="0"/>
              <a:t>.</a:t>
            </a:r>
            <a:br>
              <a:rPr lang="en-US" sz="2000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2000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000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5. BUILDS  A CULTURE OF KNOWLEDGE SHARING and COLLABORATION.</a:t>
            </a:r>
            <a:br>
              <a:rPr lang="en-US" sz="2000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2000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000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6. INCREASE PROFITS.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9769" y="306646"/>
            <a:ext cx="6157951" cy="634335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600" spc="300" dirty="0">
                <a:solidFill>
                  <a:schemeClr val="tx2"/>
                </a:solidFill>
              </a:rPr>
              <a:t>WHY IS MENTORING IMPORTANT?</a:t>
            </a:r>
          </a:p>
        </p:txBody>
      </p:sp>
      <p:pic>
        <p:nvPicPr>
          <p:cNvPr id="7" name="Picture Placeholder 6" descr="A picture containing text, person, outdoor, person&#10;&#10;Description automatically generated">
            <a:extLst>
              <a:ext uri="{FF2B5EF4-FFF2-40B4-BE49-F238E27FC236}">
                <a16:creationId xmlns:a16="http://schemas.microsoft.com/office/drawing/2014/main" id="{8C8F634B-65B0-AA18-5CFB-EEB545D48EB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4" r="47553"/>
          <a:stretch/>
        </p:blipFill>
        <p:spPr>
          <a:xfrm>
            <a:off x="-2572" y="10"/>
            <a:ext cx="4460272" cy="6857988"/>
          </a:xfrm>
          <a:custGeom>
            <a:avLst/>
            <a:gdLst/>
            <a:ahLst/>
            <a:cxnLst/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26FE4BA-3BD1-4AB3-A3EB-39FF16D96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D85EF3-E980-4EF9-BF91-C0540D302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03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B8092E2-D77A-4CE6-BB2D-626978445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2CD835-4B0F-45D6-9B85-B049A1005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11309"/>
            <a:ext cx="9986368" cy="122195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b="1" dirty="0"/>
              <a:t>WHAT DOES MENTORING LOOK LIKE?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971A1EC-5980-40B2-973F-0D3D6630D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0049A56-C4C2-4C0F-9F4F-D0E34391D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D02BE56-7EB5-4E62-B6E2-1C49E470A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739" y="2009553"/>
            <a:ext cx="6046836" cy="38844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/>
              <a:t>MAKING TIME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/>
              <a:t>LISTENING</a:t>
            </a:r>
          </a:p>
          <a:p>
            <a:pPr indent="-22860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400" b="1" dirty="0"/>
              <a:t>THEY SHARED THEIR IDEAS AND EXPERIENCE	 	BUT DIDN’T TELL THE INDIVIDUAL WHAT TO DO</a:t>
            </a:r>
          </a:p>
          <a:p>
            <a:pPr indent="-22860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400" b="1" dirty="0"/>
              <a:t>HELP A PERSON TO REALIZE WHAT THEY ARE 	GOOD AT</a:t>
            </a:r>
          </a:p>
        </p:txBody>
      </p:sp>
      <p:pic>
        <p:nvPicPr>
          <p:cNvPr id="7" name="Picture Placeholder 6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EC2F34C8-61CA-1DEF-395C-64E9F5E552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r="1" b="1756"/>
          <a:stretch/>
        </p:blipFill>
        <p:spPr>
          <a:xfrm>
            <a:off x="6901132" y="2075388"/>
            <a:ext cx="4966447" cy="47167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595B06-EDA5-4E45-BED4-7891E7E0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79C9A5D-F572-476A-99A9-70007715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9592DA5-68A4-46A6-90EA-F0304FF8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sz="6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WHO SHOULD WE BE MENTORING?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sz="4400" dirty="0">
                <a:solidFill>
                  <a:srgbClr val="00B050"/>
                </a:solidFill>
              </a:rPr>
              <a:t>WHAT AGE GROUP IS NOT REPRESENTED? </a:t>
            </a:r>
          </a:p>
        </p:txBody>
      </p:sp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6" y="533400"/>
            <a:ext cx="4529138" cy="16716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/>
              <a:t>GENERATIONS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BB810-3430-2C29-1AA0-9744AA0A1AA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04900" y="2205038"/>
            <a:ext cx="4405314" cy="4119561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/>
              <a:t>Boomers 2 (60-69)</a:t>
            </a:r>
          </a:p>
          <a:p>
            <a:pPr lvl="1"/>
            <a:r>
              <a:rPr lang="en-US"/>
              <a:t>Gen X (44-59)</a:t>
            </a:r>
          </a:p>
          <a:p>
            <a:pPr lvl="1"/>
            <a:r>
              <a:rPr lang="en-US"/>
              <a:t>Millennials (28-43)</a:t>
            </a:r>
          </a:p>
          <a:p>
            <a:pPr lvl="1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30398" y="-1"/>
            <a:ext cx="2559923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1874503-FE8B-408C-ABAF-2B72BAC2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741182" y="0"/>
            <a:ext cx="725518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8677F50-428D-540C-858D-8C5F68D397DD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975771"/>
            <a:ext cx="5562600" cy="29064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0BE78-9FDF-401B-B412-3AA10EC5BEA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30E62E91-3991-445A-ADE0-DB143B3932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180A77-4928-484F-9529-F716C85D6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{2EEA449B-C981-4D05-AD7C-C920408D124C}tf22797433_win32</Template>
  <TotalTime>540</TotalTime>
  <Words>264</Words>
  <Application>Microsoft Office PowerPoint</Application>
  <PresentationFormat>Widescreen</PresentationFormat>
  <Paragraphs>47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Amasis MT Pro Black</vt:lpstr>
      <vt:lpstr>Aptos</vt:lpstr>
      <vt:lpstr>Arial</vt:lpstr>
      <vt:lpstr>Calibri</vt:lpstr>
      <vt:lpstr>Univers Condensed Light</vt:lpstr>
      <vt:lpstr>Walbaum Display Light</vt:lpstr>
      <vt:lpstr>AngleLinesVTI</vt:lpstr>
      <vt:lpstr>PowerPoint Presentation</vt:lpstr>
      <vt:lpstr>The IMPORTANCE OF MENTORSHIP   Presented by:  George L. JONES, M.S.E.D.</vt:lpstr>
      <vt:lpstr>OBJECTIVES </vt:lpstr>
      <vt:lpstr>What IS WRONG WITH THIS PICTURE?</vt:lpstr>
      <vt:lpstr>ACTIVITY</vt:lpstr>
      <vt:lpstr> 1. Gives a person a connection to the organization.   2. allows you the opportunity to develop relationships.   3. gives the person the opportunity to develop their own skills.  4. HELPS WITH RETENTION.  5. BUILDS  A CULTURE OF KNOWLEDGE SHARING and COLLABORATION.  6. INCREASE PROFITS.   </vt:lpstr>
      <vt:lpstr>WHAT DOES MENTORING LOOK LIKE? </vt:lpstr>
      <vt:lpstr>WHO SHOULD WE BE MENTORING? </vt:lpstr>
      <vt:lpstr>GENERATIONS </vt:lpstr>
      <vt:lpstr>GENERATION Z </vt:lpstr>
      <vt:lpstr>GEORGE FLOYD </vt:lpstr>
      <vt:lpstr>PowerPoint Presentation</vt:lpstr>
      <vt:lpstr>WHAT CHANGES CAN WE MAKE?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MENTORSHIP   Presented by:  George L. JONES, M.S, E.D.</dc:title>
  <dc:creator>Jones, George L.</dc:creator>
  <cp:lastModifiedBy>Jones, George L.</cp:lastModifiedBy>
  <cp:revision>4</cp:revision>
  <dcterms:created xsi:type="dcterms:W3CDTF">2024-04-15T11:54:09Z</dcterms:created>
  <dcterms:modified xsi:type="dcterms:W3CDTF">2024-04-18T14:11:31Z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